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6"/>
  </p:notesMasterIdLst>
  <p:sldIdLst>
    <p:sldId id="257" r:id="rId4"/>
    <p:sldId id="258" r:id="rId5"/>
    <p:sldId id="25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287" r:id="rId23"/>
    <p:sldId id="281" r:id="rId24"/>
    <p:sldId id="282" r:id="rId25"/>
    <p:sldId id="283" r:id="rId26"/>
    <p:sldId id="284" r:id="rId27"/>
    <p:sldId id="285" r:id="rId28"/>
    <p:sldId id="286" r:id="rId29"/>
    <p:sldId id="279" r:id="rId30"/>
    <p:sldId id="294" r:id="rId31"/>
    <p:sldId id="295" r:id="rId32"/>
    <p:sldId id="296" r:id="rId33"/>
    <p:sldId id="297" r:id="rId34"/>
    <p:sldId id="298" r:id="rId35"/>
    <p:sldId id="299" r:id="rId36"/>
    <p:sldId id="300" r:id="rId37"/>
    <p:sldId id="301" r:id="rId38"/>
    <p:sldId id="302" r:id="rId39"/>
    <p:sldId id="361" r:id="rId40"/>
    <p:sldId id="362" r:id="rId41"/>
    <p:sldId id="363" r:id="rId42"/>
    <p:sldId id="364" r:id="rId43"/>
    <p:sldId id="365" r:id="rId44"/>
    <p:sldId id="366" r:id="rId45"/>
    <p:sldId id="367" r:id="rId46"/>
    <p:sldId id="368" r:id="rId47"/>
    <p:sldId id="369" r:id="rId48"/>
    <p:sldId id="370" r:id="rId49"/>
    <p:sldId id="371" r:id="rId50"/>
    <p:sldId id="352" r:id="rId51"/>
    <p:sldId id="307" r:id="rId52"/>
    <p:sldId id="305" r:id="rId53"/>
    <p:sldId id="304" r:id="rId54"/>
    <p:sldId id="308" r:id="rId55"/>
    <p:sldId id="306"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2" r:id="rId69"/>
    <p:sldId id="321" r:id="rId70"/>
    <p:sldId id="323" r:id="rId71"/>
    <p:sldId id="327" r:id="rId72"/>
    <p:sldId id="328" r:id="rId73"/>
    <p:sldId id="326" r:id="rId74"/>
    <p:sldId id="324" r:id="rId75"/>
    <p:sldId id="325" r:id="rId76"/>
    <p:sldId id="331" r:id="rId77"/>
    <p:sldId id="330"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50" r:id="rId96"/>
    <p:sldId id="349" r:id="rId97"/>
    <p:sldId id="351" r:id="rId98"/>
    <p:sldId id="280" r:id="rId99"/>
    <p:sldId id="288" r:id="rId100"/>
    <p:sldId id="289" r:id="rId101"/>
    <p:sldId id="290" r:id="rId102"/>
    <p:sldId id="291" r:id="rId103"/>
    <p:sldId id="292" r:id="rId104"/>
    <p:sldId id="293" r:id="rId105"/>
    <p:sldId id="353" r:id="rId106"/>
    <p:sldId id="354" r:id="rId107"/>
    <p:sldId id="355" r:id="rId108"/>
    <p:sldId id="356" r:id="rId109"/>
    <p:sldId id="357" r:id="rId110"/>
    <p:sldId id="358" r:id="rId111"/>
    <p:sldId id="359" r:id="rId112"/>
    <p:sldId id="360" r:id="rId113"/>
    <p:sldId id="372" r:id="rId114"/>
    <p:sldId id="373" r:id="rId115"/>
    <p:sldId id="374"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25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287"/>
            <p14:sldId id="281"/>
            <p14:sldId id="282"/>
            <p14:sldId id="283"/>
            <p14:sldId id="284"/>
            <p14:sldId id="285"/>
            <p14:sldId id="286"/>
          </p14:sldIdLst>
        </p14:section>
        <p14:section name="Capacity" id="{C2C972EC-EAB7-4CF3-9ADB-72550E9C3687}">
          <p14:sldIdLst>
            <p14:sldId id="279"/>
            <p14:sldId id="294"/>
            <p14:sldId id="295"/>
            <p14:sldId id="296"/>
            <p14:sldId id="297"/>
            <p14:sldId id="298"/>
            <p14:sldId id="299"/>
            <p14:sldId id="300"/>
            <p14:sldId id="301"/>
            <p14:sldId id="302"/>
            <p14:sldId id="361"/>
            <p14:sldId id="362"/>
          </p14:sldIdLst>
        </p14:section>
        <p14:section name="Partitioning" id="{B67A51DA-D46F-42EA-A8E8-5A61EFD62280}">
          <p14:sldIdLst>
            <p14:sldId id="363"/>
            <p14:sldId id="364"/>
            <p14:sldId id="365"/>
            <p14:sldId id="366"/>
            <p14:sldId id="367"/>
            <p14:sldId id="368"/>
            <p14:sldId id="369"/>
            <p14:sldId id="370"/>
            <p14:sldId id="371"/>
          </p14:sldIdLst>
        </p14:section>
        <p14:section name="Provisioning" id="{009C309A-F1E4-4558-A550-E42DB7C73BAF}">
          <p14:sldIdLst>
            <p14:sldId id="352"/>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7"/>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280"/>
            <p14:sldId id="288"/>
            <p14:sldId id="289"/>
            <p14:sldId id="290"/>
            <p14:sldId id="291"/>
            <p14:sldId id="292"/>
            <p14:sldId id="293"/>
            <p14:sldId id="353"/>
            <p14:sldId id="354"/>
            <p14:sldId id="355"/>
            <p14:sldId id="356"/>
            <p14:sldId id="357"/>
            <p14:sldId id="358"/>
            <p14:sldId id="359"/>
            <p14:sldId id="360"/>
          </p14:sldIdLst>
        </p14:section>
        <p14:section name="Change Feed" id="{79440709-375D-4EF1-90E0-62942DCCECC9}">
          <p14:sldIdLst>
            <p14:sldId id="372"/>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id="{A52E954B-102D-4141-B719-E7028C432E24}">
          <p14:sldIdLst>
            <p14:sldId id="397"/>
          </p14:sldIdLst>
        </p14:section>
        <p14:section name="Thank You" id="{684B9CC2-3B9A-4E9C-A7C0-1B3956F81EEB}">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p:scale>
          <a:sx n="75" d="100"/>
          <a:sy n="75" d="100"/>
        </p:scale>
        <p:origin x="438" y="4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2974486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4815528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28</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partitioning to scale individual containers in a database to meet the performance needs of your application.</a:t>
            </a:r>
          </a:p>
        </p:txBody>
      </p:sp>
      <p:sp>
        <p:nvSpPr>
          <p:cNvPr id="4" name="Slide Number Placeholder 3"/>
          <p:cNvSpPr>
            <a:spLocks noGrp="1"/>
          </p:cNvSpPr>
          <p:nvPr>
            <p:ph type="sldNum" sz="quarter" idx="5"/>
          </p:nvPr>
        </p:nvSpPr>
        <p:spPr/>
        <p:txBody>
          <a:bodyPr/>
          <a:lstStyle/>
          <a:p>
            <a:fld id="{3CB84AD1-8B9E-4219-8E7B-65D7FBC247CE}" type="slidenum">
              <a:rPr lang="en-US" smtClean="0"/>
              <a:t>39</a:t>
            </a:fld>
            <a:endParaRPr lang="en-US"/>
          </a:p>
        </p:txBody>
      </p:sp>
    </p:spTree>
    <p:extLst>
      <p:ext uri="{BB962C8B-B14F-4D97-AF65-F5344CB8AC3E}">
        <p14:creationId xmlns:p14="http://schemas.microsoft.com/office/powerpoint/2010/main" val="2930235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40</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The provisioned throughput is financially based by SLAs.</a:t>
            </a:r>
          </a:p>
          <a:p>
            <a:endParaRPr lang="en-US" b="0" u="none" dirty="0"/>
          </a:p>
          <a:p>
            <a:r>
              <a:rPr lang="en-US" b="0" i="0" dirty="0">
                <a:solidFill>
                  <a:srgbClr val="171717"/>
                </a:solidFill>
                <a:effectLst/>
                <a:latin typeface="Segoe UI" panose="020B0502040204020203" pitchFamily="34" charset="0"/>
              </a:rPr>
              <a:t>If the workload on a logical partition consumes more than the throughput that's allocated to a specific logical partition, your operations are rate-limited. When rate-limiting occurs, you can either increase the throughput or retry the operations.</a:t>
            </a: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48</a:t>
            </a:fld>
            <a:endParaRPr lang="en-US"/>
          </a:p>
        </p:txBody>
      </p:sp>
    </p:spTree>
    <p:extLst>
      <p:ext uri="{BB962C8B-B14F-4D97-AF65-F5344CB8AC3E}">
        <p14:creationId xmlns:p14="http://schemas.microsoft.com/office/powerpoint/2010/main" val="3154678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49</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is currently supported on the Azure Cosmos DB Core (SQL) API only.</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41451969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97</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104</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107</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112</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1962915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sv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3BC1-766E-4AB0-B540-96FDB4411986}"/>
              </a:ext>
            </a:extLst>
          </p:cNvPr>
          <p:cNvSpPr>
            <a:spLocks noGrp="1"/>
          </p:cNvSpPr>
          <p:nvPr>
            <p:ph type="title"/>
          </p:nvPr>
        </p:nvSpPr>
        <p:spPr/>
        <p:txBody>
          <a:bodyPr/>
          <a:lstStyle/>
          <a:p>
            <a:r>
              <a:rPr lang="en-US" dirty="0"/>
              <a:t>Service Quotas</a:t>
            </a:r>
          </a:p>
        </p:txBody>
      </p:sp>
      <p:sp>
        <p:nvSpPr>
          <p:cNvPr id="3" name="Text Placeholder 2">
            <a:extLst>
              <a:ext uri="{FF2B5EF4-FFF2-40B4-BE49-F238E27FC236}">
                <a16:creationId xmlns:a16="http://schemas.microsoft.com/office/drawing/2014/main" id="{A070450A-3E3E-431D-B16A-8EA52B9444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69158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t>Service Quotas – 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t>Service Quotas –</a:t>
            </a:r>
            <a:r>
              <a:rPr lang="en-US" dirty="0"/>
              <a:t> 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8AA4-E22C-408B-B40F-A2D8326B2141}"/>
              </a:ext>
            </a:extLst>
          </p:cNvPr>
          <p:cNvSpPr>
            <a:spLocks noGrp="1"/>
          </p:cNvSpPr>
          <p:nvPr>
            <p:ph type="title"/>
          </p:nvPr>
        </p:nvSpPr>
        <p:spPr/>
        <p:txBody>
          <a:bodyPr/>
          <a:lstStyle/>
          <a:p>
            <a:r>
              <a:rPr lang="en-US" dirty="0"/>
              <a:t>Change Feed</a:t>
            </a:r>
          </a:p>
        </p:txBody>
      </p:sp>
      <p:sp>
        <p:nvSpPr>
          <p:cNvPr id="3" name="Text Placeholder 2">
            <a:extLst>
              <a:ext uri="{FF2B5EF4-FFF2-40B4-BE49-F238E27FC236}">
                <a16:creationId xmlns:a16="http://schemas.microsoft.com/office/drawing/2014/main" id="{0F6C6C26-B2AB-43D3-BA3E-6B744EC36B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2489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BF04-7DC3-4F41-905B-0E8B2C563718}"/>
              </a:ext>
            </a:extLst>
          </p:cNvPr>
          <p:cNvSpPr>
            <a:spLocks noGrp="1"/>
          </p:cNvSpPr>
          <p:nvPr>
            <p:ph type="title"/>
          </p:nvPr>
        </p:nvSpPr>
        <p:spPr/>
        <p:txBody>
          <a:bodyPr/>
          <a:lstStyle/>
          <a:p>
            <a:r>
              <a:rPr lang="en-US" dirty="0"/>
              <a:t>Demo – Build an App</a:t>
            </a:r>
          </a:p>
        </p:txBody>
      </p:sp>
      <p:sp>
        <p:nvSpPr>
          <p:cNvPr id="3" name="Text Placeholder 2">
            <a:extLst>
              <a:ext uri="{FF2B5EF4-FFF2-40B4-BE49-F238E27FC236}">
                <a16:creationId xmlns:a16="http://schemas.microsoft.com/office/drawing/2014/main" id="{D541C990-1D9E-4C72-AA1F-0B97E25846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3302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solidFill>
                  <a:srgbClr val="611C97"/>
                </a:solidFill>
              </a:rPr>
              <a:t>Thank You!</a:t>
            </a:r>
          </a:p>
        </p:txBody>
      </p:sp>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2913431" y="13718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806" y="14827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42" y="21687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042" y="27450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042" y="34613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967" y="40995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5240" y="5230432"/>
            <a:ext cx="3161520" cy="1147813"/>
          </a:xfrm>
          <a:prstGeom prst="rect">
            <a:avLst/>
          </a:prstGeom>
        </p:spPr>
      </p:pic>
    </p:spTree>
    <p:extLst>
      <p:ext uri="{BB962C8B-B14F-4D97-AF65-F5344CB8AC3E}">
        <p14:creationId xmlns:p14="http://schemas.microsoft.com/office/powerpoint/2010/main" val="375016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405" y="2181281"/>
            <a:ext cx="9098634" cy="4666128"/>
          </a:xfrm>
          <a:prstGeom prst="rect">
            <a:avLst/>
          </a:prstGeom>
        </p:spPr>
      </p:pic>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305" y="0"/>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1398" y="5250448"/>
            <a:ext cx="2513040" cy="912378"/>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F0D-9305-4C9C-AD64-057E89FC983B}"/>
              </a:ext>
            </a:extLst>
          </p:cNvPr>
          <p:cNvSpPr>
            <a:spLocks noGrp="1"/>
          </p:cNvSpPr>
          <p:nvPr>
            <p:ph type="title"/>
          </p:nvPr>
        </p:nvSpPr>
        <p:spPr/>
        <p:txBody>
          <a:bodyPr/>
          <a:lstStyle/>
          <a:p>
            <a:r>
              <a:rPr lang="en-US" dirty="0"/>
              <a:t>Cosmos DB Architecture</a:t>
            </a:r>
          </a:p>
        </p:txBody>
      </p:sp>
      <p:sp>
        <p:nvSpPr>
          <p:cNvPr id="3" name="Text Placeholder 2">
            <a:extLst>
              <a:ext uri="{FF2B5EF4-FFF2-40B4-BE49-F238E27FC236}">
                <a16:creationId xmlns:a16="http://schemas.microsoft.com/office/drawing/2014/main" id="{7CD35A79-E8E5-419A-926D-637122956B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11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F0D-9305-4C9C-AD64-057E89FC983B}"/>
              </a:ext>
            </a:extLst>
          </p:cNvPr>
          <p:cNvSpPr>
            <a:spLocks noGrp="1"/>
          </p:cNvSpPr>
          <p:nvPr>
            <p:ph type="title"/>
          </p:nvPr>
        </p:nvSpPr>
        <p:spPr/>
        <p:txBody>
          <a:bodyPr/>
          <a:lstStyle/>
          <a:p>
            <a:r>
              <a:rPr lang="en-US" dirty="0"/>
              <a:t>Capacity</a:t>
            </a:r>
          </a:p>
        </p:txBody>
      </p:sp>
      <p:sp>
        <p:nvSpPr>
          <p:cNvPr id="3" name="Text Placeholder 2">
            <a:extLst>
              <a:ext uri="{FF2B5EF4-FFF2-40B4-BE49-F238E27FC236}">
                <a16:creationId xmlns:a16="http://schemas.microsoft.com/office/drawing/2014/main" id="{7CD35A79-E8E5-419A-926D-637122956B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631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90E-4485-4AFD-9008-CD1E6A41D9BD}"/>
              </a:ext>
            </a:extLst>
          </p:cNvPr>
          <p:cNvSpPr>
            <a:spLocks noGrp="1"/>
          </p:cNvSpPr>
          <p:nvPr>
            <p:ph type="title"/>
          </p:nvPr>
        </p:nvSpPr>
        <p:spPr/>
        <p:txBody>
          <a:bodyPr/>
          <a:lstStyle/>
          <a:p>
            <a:r>
              <a:rPr lang="en-US" dirty="0"/>
              <a:t>What is Cosmos DB</a:t>
            </a:r>
          </a:p>
        </p:txBody>
      </p:sp>
      <p:sp>
        <p:nvSpPr>
          <p:cNvPr id="3" name="Text Placeholder 2">
            <a:extLst>
              <a:ext uri="{FF2B5EF4-FFF2-40B4-BE49-F238E27FC236}">
                <a16:creationId xmlns:a16="http://schemas.microsoft.com/office/drawing/2014/main" id="{1B437F1A-102E-4371-BA3A-C5FD616893C9}"/>
              </a:ext>
            </a:extLst>
          </p:cNvPr>
          <p:cNvSpPr>
            <a:spLocks noGrp="1"/>
          </p:cNvSpPr>
          <p:nvPr>
            <p:ph type="body" idx="1"/>
          </p:nvPr>
        </p:nvSpPr>
        <p:spPr/>
        <p:txBody>
          <a:bodyPr/>
          <a:lstStyle/>
          <a:p>
            <a:r>
              <a:rPr lang="en-US" dirty="0"/>
              <a:t>Building a .NET Application Using Azure Cosmos DB</a:t>
            </a:r>
          </a:p>
        </p:txBody>
      </p:sp>
    </p:spTree>
    <p:extLst>
      <p:ext uri="{BB962C8B-B14F-4D97-AF65-F5344CB8AC3E}">
        <p14:creationId xmlns:p14="http://schemas.microsoft.com/office/powerpoint/2010/main" val="337598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52FC-4D8D-4975-A0A5-B3A14404D627}"/>
              </a:ext>
            </a:extLst>
          </p:cNvPr>
          <p:cNvSpPr>
            <a:spLocks noGrp="1"/>
          </p:cNvSpPr>
          <p:nvPr>
            <p:ph type="title"/>
          </p:nvPr>
        </p:nvSpPr>
        <p:spPr/>
        <p:txBody>
          <a:bodyPr/>
          <a:lstStyle/>
          <a:p>
            <a:r>
              <a:rPr lang="en-US" dirty="0"/>
              <a:t>Partitioning</a:t>
            </a:r>
          </a:p>
        </p:txBody>
      </p:sp>
      <p:sp>
        <p:nvSpPr>
          <p:cNvPr id="3" name="Text Placeholder 2">
            <a:extLst>
              <a:ext uri="{FF2B5EF4-FFF2-40B4-BE49-F238E27FC236}">
                <a16:creationId xmlns:a16="http://schemas.microsoft.com/office/drawing/2014/main" id="{8EC0B66A-6377-4DA7-91F1-48B5689A99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017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9EAF-0926-44A4-8E46-51BB6E6F6952}"/>
              </a:ext>
            </a:extLst>
          </p:cNvPr>
          <p:cNvSpPr>
            <a:spLocks noGrp="1"/>
          </p:cNvSpPr>
          <p:nvPr>
            <p:ph type="title"/>
          </p:nvPr>
        </p:nvSpPr>
        <p:spPr/>
        <p:txBody>
          <a:bodyPr/>
          <a:lstStyle/>
          <a:p>
            <a:r>
              <a:rPr lang="en-US" dirty="0"/>
              <a:t>Provisioning</a:t>
            </a:r>
          </a:p>
        </p:txBody>
      </p:sp>
      <p:sp>
        <p:nvSpPr>
          <p:cNvPr id="3" name="Text Placeholder 2">
            <a:extLst>
              <a:ext uri="{FF2B5EF4-FFF2-40B4-BE49-F238E27FC236}">
                <a16:creationId xmlns:a16="http://schemas.microsoft.com/office/drawing/2014/main" id="{8A1AACED-9044-430D-B6F4-8FF8447729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8098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Tree>
    <p:extLst>
      <p:ext uri="{BB962C8B-B14F-4D97-AF65-F5344CB8AC3E}">
        <p14:creationId xmlns:p14="http://schemas.microsoft.com/office/powerpoint/2010/main" val="787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F0D-9305-4C9C-AD64-057E89FC983B}"/>
              </a:ext>
            </a:extLst>
          </p:cNvPr>
          <p:cNvSpPr>
            <a:spLocks noGrp="1"/>
          </p:cNvSpPr>
          <p:nvPr>
            <p:ph type="title"/>
          </p:nvPr>
        </p:nvSpPr>
        <p:spPr/>
        <p:txBody>
          <a:bodyPr/>
          <a:lstStyle/>
          <a:p>
            <a:r>
              <a:rPr lang="en-US" dirty="0"/>
              <a:t>Consistency Levels</a:t>
            </a:r>
          </a:p>
        </p:txBody>
      </p:sp>
      <p:sp>
        <p:nvSpPr>
          <p:cNvPr id="3" name="Text Placeholder 2">
            <a:extLst>
              <a:ext uri="{FF2B5EF4-FFF2-40B4-BE49-F238E27FC236}">
                <a16:creationId xmlns:a16="http://schemas.microsoft.com/office/drawing/2014/main" id="{7CD35A79-E8E5-419A-926D-637122956B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9817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2375</TotalTime>
  <Words>8434</Words>
  <Application>Microsoft Office PowerPoint</Application>
  <PresentationFormat>Widescreen</PresentationFormat>
  <Paragraphs>1238</Paragraphs>
  <Slides>132</Slides>
  <Notes>110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132</vt:i4>
      </vt:variant>
    </vt:vector>
  </HeadingPairs>
  <TitlesOfParts>
    <vt:vector size="142"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Cosmos DB Architecture</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Capacity</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Partitioning</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Provisioning</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Consistency Levels</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Service Quotas</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Demo – Build an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82</cp:revision>
  <dcterms:created xsi:type="dcterms:W3CDTF">2020-11-07T02:52:58Z</dcterms:created>
  <dcterms:modified xsi:type="dcterms:W3CDTF">2020-11-08T20:40:45Z</dcterms:modified>
</cp:coreProperties>
</file>